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64.xml" ContentType="application/vnd.openxmlformats-officedocument.presentationml.notesSlide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74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83.xml" ContentType="application/vnd.openxmlformats-officedocument.presentationml.notesSlide+xml"/>
  <Override PartName="/ppt/slides/slide85.xml" ContentType="application/vnd.openxmlformats-officedocument.presentationml.slide+xml"/>
  <Override PartName="/ppt/notesSlides/notesSlide93.xml" ContentType="application/vnd.openxmlformats-officedocument.presentationml.notesSlide+xml"/>
  <Default Extension="jpeg" ContentType="image/jpeg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42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75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Override PartName="/ppt/notesSlides/notesSlide84.xml" ContentType="application/vnd.openxmlformats-officedocument.presentationml.notesSlide+xml"/>
  <Override PartName="/ppt/slides/slide86.xml" ContentType="application/vnd.openxmlformats-officedocument.presentationml.slide+xml"/>
  <Override PartName="/ppt/notesSlides/notesSlide9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tableStyles.xml" ContentType="application/vnd.openxmlformats-officedocument.presentationml.tableStyles+xml"/>
  <Override PartName="/ppt/slides/slide43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60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70.xml" ContentType="application/vnd.openxmlformats-officedocument.presentationml.notes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76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notesSlides/notesSlide85.xml" ContentType="application/vnd.openxmlformats-officedocument.presentationml.notesSlide+xml"/>
  <Override PartName="/ppt/slides/slide87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61.xml" ContentType="application/vnd.openxmlformats-officedocument.presentationml.notesSlide+xml"/>
  <Override PartName="/ppt/notesSlides/notesSlide29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71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80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82.xml" ContentType="application/vnd.openxmlformats-officedocument.presentationml.slide+xml"/>
  <Override PartName="/ppt/notesSlides/notesSlide90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77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notesSlides/notesSlide86.xml" ContentType="application/vnd.openxmlformats-officedocument.presentationml.notes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4.xml" ContentType="application/vnd.openxmlformats-officedocument.presentationml.notesSlid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notesSlides/notesSlide4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81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49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9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93.xml" ContentType="application/vnd.openxmlformats-officedocument.presentationml.slide+xml"/>
  <Override PartName="/ppt/notesSlides/notesSlide68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87.xml" ContentType="application/vnd.openxmlformats-officedocument.presentationml.notes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notesSlides/notesSlide44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7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82.xml" ContentType="application/vnd.openxmlformats-officedocument.presentationml.notesSlide+xml"/>
  <Override PartName="/ppt/slides/slide84.xml" ContentType="application/vnd.openxmlformats-officedocument.presentationml.slide+xml"/>
  <Override PartName="/ppt/notesSlides/notesSlide92.xml" ContentType="application/vnd.openxmlformats-officedocument.presentationml.notesSlide+xml"/>
  <Override PartName="/ppt/slides/slide94.xml" ContentType="application/vnd.openxmlformats-officedocument.presentationml.slide+xml"/>
  <Override PartName="/ppt/notesSlides/notesSlide69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  <p:sldMasterId id="2147483660" r:id="rId2"/>
  </p:sldMasterIdLst>
  <p:notesMasterIdLst>
    <p:notesMasterId r:id="rId97"/>
  </p:notesMasterIdLst>
  <p:sldIdLst>
    <p:sldId id="256" r:id="rId3"/>
    <p:sldId id="33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68" r:id="rId16"/>
    <p:sldId id="274" r:id="rId17"/>
    <p:sldId id="271" r:id="rId18"/>
    <p:sldId id="272" r:id="rId19"/>
    <p:sldId id="273" r:id="rId20"/>
    <p:sldId id="279" r:id="rId21"/>
    <p:sldId id="280" r:id="rId22"/>
    <p:sldId id="281" r:id="rId23"/>
    <p:sldId id="282" r:id="rId24"/>
    <p:sldId id="327" r:id="rId25"/>
    <p:sldId id="275" r:id="rId26"/>
    <p:sldId id="332" r:id="rId27"/>
    <p:sldId id="276" r:id="rId28"/>
    <p:sldId id="333" r:id="rId29"/>
    <p:sldId id="277" r:id="rId30"/>
    <p:sldId id="334" r:id="rId31"/>
    <p:sldId id="278" r:id="rId32"/>
    <p:sldId id="335" r:id="rId33"/>
    <p:sldId id="290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337" r:id="rId42"/>
    <p:sldId id="291" r:id="rId43"/>
    <p:sldId id="292" r:id="rId44"/>
    <p:sldId id="338" r:id="rId45"/>
    <p:sldId id="339" r:id="rId46"/>
    <p:sldId id="340" r:id="rId47"/>
    <p:sldId id="293" r:id="rId48"/>
    <p:sldId id="294" r:id="rId49"/>
    <p:sldId id="295" r:id="rId50"/>
    <p:sldId id="296" r:id="rId51"/>
    <p:sldId id="297" r:id="rId52"/>
    <p:sldId id="299" r:id="rId53"/>
    <p:sldId id="341" r:id="rId54"/>
    <p:sldId id="342" r:id="rId55"/>
    <p:sldId id="300" r:id="rId56"/>
    <p:sldId id="301" r:id="rId57"/>
    <p:sldId id="302" r:id="rId58"/>
    <p:sldId id="363" r:id="rId59"/>
    <p:sldId id="304" r:id="rId60"/>
    <p:sldId id="364" r:id="rId61"/>
    <p:sldId id="306" r:id="rId62"/>
    <p:sldId id="307" r:id="rId63"/>
    <p:sldId id="328" r:id="rId64"/>
    <p:sldId id="329" r:id="rId65"/>
    <p:sldId id="309" r:id="rId66"/>
    <p:sldId id="310" r:id="rId67"/>
    <p:sldId id="343" r:id="rId68"/>
    <p:sldId id="346" r:id="rId69"/>
    <p:sldId id="344" r:id="rId70"/>
    <p:sldId id="347" r:id="rId71"/>
    <p:sldId id="348" r:id="rId72"/>
    <p:sldId id="349" r:id="rId73"/>
    <p:sldId id="351" r:id="rId74"/>
    <p:sldId id="350" r:id="rId75"/>
    <p:sldId id="311" r:id="rId76"/>
    <p:sldId id="352" r:id="rId77"/>
    <p:sldId id="353" r:id="rId78"/>
    <p:sldId id="355" r:id="rId79"/>
    <p:sldId id="354" r:id="rId80"/>
    <p:sldId id="312" r:id="rId81"/>
    <p:sldId id="313" r:id="rId82"/>
    <p:sldId id="314" r:id="rId83"/>
    <p:sldId id="315" r:id="rId84"/>
    <p:sldId id="356" r:id="rId85"/>
    <p:sldId id="316" r:id="rId86"/>
    <p:sldId id="357" r:id="rId87"/>
    <p:sldId id="317" r:id="rId88"/>
    <p:sldId id="359" r:id="rId89"/>
    <p:sldId id="360" r:id="rId90"/>
    <p:sldId id="358" r:id="rId91"/>
    <p:sldId id="361" r:id="rId92"/>
    <p:sldId id="362" r:id="rId93"/>
    <p:sldId id="322" r:id="rId94"/>
    <p:sldId id="331" r:id="rId95"/>
    <p:sldId id="323" r:id="rId9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<p14:section name="Default Section" id="{5CB87F87-B6D1-4AC9-9159-7728B4A3EEBE}">
          <p14:sldIdLst>
            <p14:sldId id="256"/>
            <p14:sldId id="326"/>
            <p14:sldId id="336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70"/>
            <p14:sldId id="266"/>
            <p14:sldId id="267"/>
            <p14:sldId id="268"/>
            <p14:sldId id="274"/>
            <p14:sldId id="271"/>
            <p14:sldId id="272"/>
            <p14:sldId id="273"/>
            <p14:sldId id="279"/>
            <p14:sldId id="280"/>
            <p14:sldId id="281"/>
            <p14:sldId id="282"/>
            <p14:sldId id="327"/>
            <p14:sldId id="275"/>
            <p14:sldId id="332"/>
            <p14:sldId id="276"/>
            <p14:sldId id="333"/>
            <p14:sldId id="277"/>
            <p14:sldId id="334"/>
            <p14:sldId id="278"/>
            <p14:sldId id="335"/>
            <p14:sldId id="290"/>
            <p14:sldId id="283"/>
            <p14:sldId id="284"/>
            <p14:sldId id="285"/>
            <p14:sldId id="286"/>
            <p14:sldId id="287"/>
            <p14:sldId id="288"/>
            <p14:sldId id="289"/>
            <p14:sldId id="337"/>
            <p14:sldId id="291"/>
            <p14:sldId id="292"/>
            <p14:sldId id="338"/>
            <p14:sldId id="339"/>
            <p14:sldId id="340"/>
            <p14:sldId id="293"/>
            <p14:sldId id="294"/>
            <p14:sldId id="295"/>
            <p14:sldId id="296"/>
            <p14:sldId id="297"/>
            <p14:sldId id="299"/>
            <p14:sldId id="341"/>
            <p14:sldId id="342"/>
            <p14:sldId id="300"/>
            <p14:sldId id="301"/>
            <p14:sldId id="302"/>
            <p14:sldId id="304"/>
            <p14:sldId id="306"/>
            <p14:sldId id="307"/>
            <p14:sldId id="328"/>
            <p14:sldId id="329"/>
            <p14:sldId id="309"/>
            <p14:sldId id="310"/>
            <p14:sldId id="343"/>
            <p14:sldId id="346"/>
            <p14:sldId id="344"/>
            <p14:sldId id="347"/>
            <p14:sldId id="348"/>
            <p14:sldId id="349"/>
            <p14:sldId id="351"/>
            <p14:sldId id="350"/>
            <p14:sldId id="311"/>
            <p14:sldId id="352"/>
            <p14:sldId id="353"/>
            <p14:sldId id="355"/>
            <p14:sldId id="354"/>
            <p14:sldId id="312"/>
            <p14:sldId id="313"/>
            <p14:sldId id="314"/>
            <p14:sldId id="315"/>
            <p14:sldId id="356"/>
            <p14:sldId id="316"/>
            <p14:sldId id="357"/>
            <p14:sldId id="317"/>
            <p14:sldId id="359"/>
            <p14:sldId id="360"/>
            <p14:sldId id="358"/>
            <p14:sldId id="361"/>
            <p14:sldId id="362"/>
            <p14:sldId id="322"/>
            <p14:sldId id="331"/>
            <p14:sldId id="32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60857" autoAdjust="0"/>
  </p:normalViewPr>
  <p:slideViewPr>
    <p:cSldViewPr>
      <p:cViewPr varScale="1">
        <p:scale>
          <a:sx n="95" d="100"/>
          <a:sy n="95" d="100"/>
        </p:scale>
        <p:origin x="-1272" y="-112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notesMaster" Target="notesMasters/notes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viewProps" Target="viewProps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577A5-62A0-4108-884A-C13B199EDD93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8F838-240E-48EE-8A2C-1039C1FC91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5203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1238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73586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5101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37707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6003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8674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7385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2825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75035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18833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7673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137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0538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6406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76136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38196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842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842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2049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842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56334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842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10958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42328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842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96980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67217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9860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80624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815306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99004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8148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558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9483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55827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6518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56225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56225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56225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5622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918309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06908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626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4826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247842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923750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85611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85611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85611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160692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47483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303972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303972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86077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860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06972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26967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07177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29119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795212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96175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27926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27926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27926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27926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279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685335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27926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27926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27926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27926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57171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57171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57171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57171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57171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2785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386975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538198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941698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586002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586002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97134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97134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5708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57080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57080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5708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85737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57080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5708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280715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66518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8F838-240E-48EE-8A2C-1039C1FC91F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90133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412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243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2021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>
            <a:lvl1pPr indent="-27432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75219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821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275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67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500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52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566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8447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5932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8D640-C572-4DC5-90CC-5390557E8A39}" type="datetimeFigureOut">
              <a:rPr lang="en-US" smtClean="0"/>
              <a:pPr/>
              <a:t>4/5/13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3AB7D-BD3B-4375-8EFE-583F691EBF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2970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DC13_PPT_Content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ヒラギノ角ゴ Pro W3" pitchFamily="80" charset="-128"/>
          <a:cs typeface="ヒラギノ角ゴ Pro W3" pitchFamily="8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pitchFamily="34" charset="0"/>
        <a:buChar char="●"/>
        <a:defRPr sz="2800">
          <a:solidFill>
            <a:srgbClr val="000000"/>
          </a:solidFill>
          <a:latin typeface="+mn-lt"/>
          <a:ea typeface="ヒラギノ角ゴ Pro W3" pitchFamily="80" charset="-128"/>
          <a:cs typeface="ヒラギノ角ゴ Pro W3" pitchFamily="8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pitchFamily="34" charset="0"/>
        <a:buChar char="●"/>
        <a:defRPr sz="2400">
          <a:solidFill>
            <a:srgbClr val="000000"/>
          </a:solidFill>
          <a:latin typeface="+mn-lt"/>
          <a:ea typeface="ヒラギノ角ゴ Pro W3" pitchFamily="45" charset="-128"/>
          <a:cs typeface="ヒラギノ角ゴ Pro W3" charset="0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pitchFamily="34" charset="0"/>
        <a:buChar char="●"/>
        <a:defRPr sz="2000">
          <a:solidFill>
            <a:srgbClr val="000000"/>
          </a:solidFill>
          <a:latin typeface="+mn-lt"/>
          <a:ea typeface="ヒラギノ角ゴ Pro W3" pitchFamily="45" charset="-128"/>
          <a:cs typeface="ヒラギノ角ゴ Pro W3" charset="0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0000"/>
        <a:buFont typeface="Verdana" pitchFamily="34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  <a:cs typeface="ヒラギノ角ゴ Pro W3" charset="0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pitchFamily="34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  <a:cs typeface="ヒラギノ角ゴ Pro W3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microsoft.com/office/2007/relationships/media" Target="file:///C:\Users\jlacroix\Documents\GDC%202013\Final\Updated\Tras%20-%20Intensity%20Variation.mp4" TargetMode="External"/><Relationship Id="rId5" Type="http://schemas.openxmlformats.org/officeDocument/2006/relationships/image" Target="../media/image19.png"/><Relationship Id="rId1" Type="http://schemas.openxmlformats.org/officeDocument/2006/relationships/video" Target="file://localhost/Users/jlacroix/Desktop/GDC%202013/Tras%20-%20Intensity%20Variation.mp4" TargetMode="External"/><Relationship Id="rId2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microsoft.com/office/2007/relationships/media" Target="file:///C:\Users\jlacroix\Documents\GDC%202013\Final\Updated\Tras%20-%20Texture%20Modulation.mp4" TargetMode="External"/><Relationship Id="rId5" Type="http://schemas.openxmlformats.org/officeDocument/2006/relationships/image" Target="../media/image25.png"/><Relationship Id="rId1" Type="http://schemas.openxmlformats.org/officeDocument/2006/relationships/video" Target="file://localhost/Users/jlacroix/Desktop/GDC%202013/Tras%20-%20Texture%20Modulation.mp4" TargetMode="External"/><Relationship Id="rId2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microsoft.com/office/2007/relationships/media" Target="file:///C:\Users\jlacroix\Documents\GDC%202013\Final\Updated\GDC%20Lighting%20Horizon.mp4" TargetMode="External"/><Relationship Id="rId5" Type="http://schemas.openxmlformats.org/officeDocument/2006/relationships/image" Target="../media/image39.png"/><Relationship Id="rId1" Type="http://schemas.openxmlformats.org/officeDocument/2006/relationships/video" Target="file://localhost/Users/jlacroix/Desktop/GDC%202013/GDC%20Lighting%20Horizon.mp4" TargetMode="External"/><Relationship Id="rId2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microsoft.com/office/2007/relationships/media" Target="file:///C:\Users\jlacroix\Documents\GDC%202013\Final\Updated\Tras%20-%20Wet%20Lights.mp4" TargetMode="External"/><Relationship Id="rId5" Type="http://schemas.openxmlformats.org/officeDocument/2006/relationships/image" Target="../media/image55.png"/><Relationship Id="rId1" Type="http://schemas.openxmlformats.org/officeDocument/2006/relationships/video" Target="file://localhost/Users/jlacroix/Desktop/GDC%202013/Tras%20-%20Wet%20Lights.mp4" TargetMode="External"/><Relationship Id="rId2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4" Type="http://schemas.microsoft.com/office/2007/relationships/media" Target="file:///C:\Users\jlacroix\Documents\GDC%202013\Final\Updated\Tras%20-%20Fire%20Lights.mp4" TargetMode="External"/><Relationship Id="rId5" Type="http://schemas.openxmlformats.org/officeDocument/2006/relationships/image" Target="../media/image61.png"/><Relationship Id="rId1" Type="http://schemas.openxmlformats.org/officeDocument/2006/relationships/video" Target="file://localhost/Users/jlacroix/Desktop/GDC%202013/Tras%20-%20Fire%20Lights.mp4" TargetMode="External"/><Relationship Id="rId2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333750"/>
            <a:ext cx="4191000" cy="8382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>
                <a:latin typeface="DIN-BlackAlternate" pitchFamily="18" charset="0"/>
              </a:rPr>
              <a:t>Casting a New Light on a Familiar Face:</a:t>
            </a:r>
            <a:br>
              <a:rPr lang="en-US" sz="1600" dirty="0" smtClean="0">
                <a:latin typeface="DIN-BlackAlternate" pitchFamily="18" charset="0"/>
              </a:rPr>
            </a:br>
            <a:r>
              <a:rPr lang="en-US" sz="1600" dirty="0" smtClean="0">
                <a:latin typeface="DIN-BlackAlternate" pitchFamily="18" charset="0"/>
              </a:rPr>
              <a:t>Light-Based Rendering in Tomb Raider</a:t>
            </a:r>
            <a:endParaRPr lang="en-US" sz="1600" dirty="0">
              <a:latin typeface="DIN-BlackAlternat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64" y="429087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DIN-BoldAlternate" pitchFamily="18" charset="0"/>
              </a:rPr>
              <a:t>Jason Lacroix</a:t>
            </a:r>
          </a:p>
          <a:p>
            <a:r>
              <a:rPr lang="en-US" sz="1200" dirty="0" smtClean="0">
                <a:latin typeface="DIN-BoldAlternate" pitchFamily="18" charset="0"/>
              </a:rPr>
              <a:t>Senior Rendering Engineer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206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The Crystal Lighting System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35052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Light complexities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Universal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Fill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Dark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Player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+FX-based </a:t>
            </a:r>
            <a:r>
              <a:rPr lang="en-US" sz="2000" dirty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lights (later</a:t>
            </a: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)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Light types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Point (Omni) Spot &amp; Directional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Capsule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Wedge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Box</a:t>
            </a:r>
          </a:p>
          <a:p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98436" y="1317582"/>
            <a:ext cx="1066800" cy="10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9801" y="1329012"/>
            <a:ext cx="1066799" cy="10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329012"/>
            <a:ext cx="1066799" cy="10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05627"/>
            <a:ext cx="2133600" cy="1061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405627"/>
            <a:ext cx="2133600" cy="1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562350"/>
            <a:ext cx="1371600" cy="136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787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Light Stages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Many stages can be combined together for final light output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Light intensity variation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Attenuation curve application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Shadowing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Texture projection modulation</a:t>
            </a:r>
          </a:p>
          <a:p>
            <a:pPr lvl="1"/>
            <a:endParaRPr lang="en-US" sz="16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6897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Intensity Variation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Art driven intensity curves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Multiplies with light’s intensity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Can start at a random offset (avoids repetitive patterns among lights)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Curves can be played back over any length of time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Intuitive UI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479047"/>
            <a:ext cx="2514600" cy="845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260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Intensity Variation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pic>
        <p:nvPicPr>
          <p:cNvPr id="6" name="Tras - Intensity Variation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3756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Attenuation Curves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5968603" cy="2743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Art driven attenuation curves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Same curve editing UI as intensity variation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Attenuation data is combined on the CPU and dumped into a texture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Attenuation curve along the U axis, different lights packed in along the V axis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Results can modulate standard attenuation calculations (linear/exponential falloff)</a:t>
            </a:r>
          </a:p>
          <a:p>
            <a:pPr lvl="1"/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2003" y="2495550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own Arrow 7"/>
          <p:cNvSpPr/>
          <p:nvPr/>
        </p:nvSpPr>
        <p:spPr>
          <a:xfrm>
            <a:off x="7620000" y="1809750"/>
            <a:ext cx="76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853" y="971551"/>
            <a:ext cx="2546747" cy="69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703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Attenuation Curves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Result</a:t>
            </a:r>
          </a:p>
          <a:p>
            <a:endParaRPr lang="en-US" sz="2400" dirty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lvl="1"/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19050"/>
            <a:ext cx="9144001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936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Shadowing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5029200" cy="33528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Support standard shadow map projection on spot lights and Parallel Split Shadow Maps on directional lights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Have support for Point shadow maps, but disabled due to cost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Faked in a few places with wide angle spots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No shadows for advanced light types (wedge, capsule, box)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Try to combine all maps into one very large texture and use offsets for proper lookup</a:t>
            </a: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76350"/>
            <a:ext cx="3500438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368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Texture Projection Modulation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Modulate light with a texture projection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Support for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Scaling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Rotation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Scrolling (vertical &amp; horizontal)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7825" y="2133600"/>
            <a:ext cx="33051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841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Texture Modulation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pic>
        <p:nvPicPr>
          <p:cNvPr id="5" name="Tras - Texture Modulation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2761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Light Complexities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34290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Universal lights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Combination deferred/forward light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Used when light must affect everything in the scene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Only point, spot, and directional lights can be universal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Fill lights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Deferred only lights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Spec is off by default (much cheaper </a:t>
            </a:r>
            <a:r>
              <a:rPr lang="en-US" sz="20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shader</a:t>
            </a: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)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Much cheaper on the CPU as they are flushed from the pipeline after render is scheduled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Supports all light types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949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Talking Points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Where we started</a:t>
            </a:r>
          </a:p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Making the case for deferred lighting</a:t>
            </a:r>
          </a:p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The Crystal Dynamics lighting system</a:t>
            </a:r>
          </a:p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Other lighting contributors</a:t>
            </a:r>
          </a:p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Light-based FX rendering</a:t>
            </a:r>
          </a:p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Optimizations</a:t>
            </a:r>
          </a:p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DX 11 enhancements</a:t>
            </a:r>
          </a:p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Looking forward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495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Light Complexities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Player lights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Beauty light for the player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Takes all player lights and combines them into one averaged light color and light direction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Computed on the CPU and applied during our composite pass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3035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Light Complexities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AO Dark Lights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Add to the scene ambient occlusion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Allows artists to shape the falloff of lighting even more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Used primarily for lighting corners, under hangs and such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Calculated like any other light, but end result removes lighting from scene rather than adding to it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6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5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585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039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Light Types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Point (Omni)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Spot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Directional</a:t>
            </a:r>
            <a:endParaRPr lang="en-US" sz="2000" dirty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23719" y="1305474"/>
            <a:ext cx="1743681" cy="1647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38319" y="1317582"/>
            <a:ext cx="1743681" cy="1647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2919" y="3134274"/>
            <a:ext cx="1743681" cy="1647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6716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6473" y="285750"/>
            <a:ext cx="3443527" cy="25740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673" y="293905"/>
            <a:ext cx="3443527" cy="25826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47950"/>
            <a:ext cx="3138591" cy="23529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1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Light Types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626977" cy="3352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Capsule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Omni-directional light with a line segment as the source instead of a single point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Project position of pixel onto capsule line segment to determine closest position along capsule to use for light position in N dot L</a:t>
            </a:r>
          </a:p>
          <a:p>
            <a:pPr lvl="1"/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lvl="1"/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999875" y="4095750"/>
            <a:ext cx="224344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142875" y="34861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0184428">
            <a:off x="5958413" y="3775308"/>
            <a:ext cx="1210947" cy="457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4"/>
          </p:cNvCxnSpPr>
          <p:nvPr/>
        </p:nvCxnSpPr>
        <p:spPr>
          <a:xfrm>
            <a:off x="7180975" y="3562350"/>
            <a:ext cx="0" cy="49909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5355" y="1547549"/>
            <a:ext cx="3311445" cy="164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761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-19050"/>
            <a:ext cx="6889156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5045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Light Types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800600" cy="340295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Wedge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Capsule light with spotlight angular falloff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Use the same line projection to map light position for N dot L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Great for darkening corners (when using dark lights)</a:t>
            </a:r>
          </a:p>
          <a:p>
            <a:pPr lvl="1"/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lvl="1"/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1555" y="1323549"/>
            <a:ext cx="3311445" cy="162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55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3237" cy="512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589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Where We Started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Tomb Raider: Underworld (November 2008)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Forward lighting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Heavy use of light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410200" y="2263685"/>
            <a:ext cx="1674749" cy="2365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165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24100"/>
            <a:ext cx="43434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Light Types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81150"/>
            <a:ext cx="8077200" cy="27432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Box</a:t>
            </a:r>
          </a:p>
          <a:p>
            <a:pPr lvl="1"/>
            <a:r>
              <a:rPr lang="en-US" sz="17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Omni-directional light that falls off along each axis independently</a:t>
            </a:r>
          </a:p>
          <a:p>
            <a:pPr lvl="1"/>
            <a:r>
              <a:rPr lang="en-US" sz="16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Light attenuation texture lookup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lvl="4"/>
            <a:endParaRPr lang="en-US" sz="12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</a:t>
            </a:r>
            <a:r>
              <a:rPr lang="en-US" sz="16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             </a:t>
            </a:r>
            <a:r>
              <a:rPr lang="en-US" sz="16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BoxInnerDist</a:t>
            </a:r>
            <a:r>
              <a:rPr lang="en-US" sz="16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is the inner plane distances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              </a:t>
            </a:r>
            <a:r>
              <a:rPr lang="en-US" sz="16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BoxInvRange</a:t>
            </a:r>
            <a:r>
              <a:rPr lang="en-US" sz="16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is one over outer planes minus inner planes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6946" y="2334159"/>
            <a:ext cx="2462254" cy="244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3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620"/>
            <a:ext cx="6843711" cy="5134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400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Crystal Dynamics Lighting System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All live editable from Horizon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See slides from Jason Yao’s talk for more information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Horizon and Beyond: A Look Into Tomb Raider’s Tools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Video</a:t>
            </a:r>
          </a:p>
        </p:txBody>
      </p:sp>
      <p:pic>
        <p:nvPicPr>
          <p:cNvPr id="5" name="GDC Lighting Horizon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5600" y="2800350"/>
            <a:ext cx="3429000" cy="214271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68646739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Other Lighting Contributors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Support for 2 ambient lighting methods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Top/Bottom hemispherical ambient</a:t>
            </a:r>
          </a:p>
          <a:p>
            <a:pPr lvl="2"/>
            <a:r>
              <a:rPr lang="en-US" sz="16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Bottom is auto-generated as half top if unspecified</a:t>
            </a:r>
          </a:p>
          <a:p>
            <a:pPr lvl="2"/>
            <a:r>
              <a:rPr lang="en-US" sz="16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Simple dot product with vertical normal component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Spherical harmonic ambient cube maps</a:t>
            </a:r>
          </a:p>
          <a:p>
            <a:pPr lvl="2"/>
            <a:r>
              <a:rPr lang="en-US" sz="16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Generated from locators placed in the world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Screen Space Ambient Occlusion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Developed our own SSAO technique over time</a:t>
            </a:r>
          </a:p>
        </p:txBody>
      </p:sp>
      <p:pic>
        <p:nvPicPr>
          <p:cNvPr id="1026" name="Picture 2" descr="http://digitalerr0r.files.wordpress.com/2009/05/bb715fd448527a56ab236718338bb5f6.jpg?w=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52550"/>
            <a:ext cx="1485900" cy="1480948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1576" y="2905824"/>
            <a:ext cx="1570024" cy="210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53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SSAO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6477000" cy="30480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Original implementation was based on [</a:t>
            </a:r>
            <a:r>
              <a:rPr lang="en-US" sz="24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Filion</a:t>
            </a: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-McNaughton 08]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Use a texture of random reflection planes to generate 4 normal lookup vectors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Use normal vectors to compute location to sample depth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Lookup depth and compare to center sample depth</a:t>
            </a:r>
            <a:endParaRPr lang="en-US" sz="2000" dirty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Instead of using this result as SSAO, we process the results further and use a bent normal approach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962150"/>
            <a:ext cx="1625600" cy="162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174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SSAO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Scale AO depth difference at each sample from 0-1, and normalize to get a 4 component weight</a:t>
            </a:r>
          </a:p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Weights represent how much each sample contributes to AO</a:t>
            </a:r>
          </a:p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Store blended normal by performing a weighted average of the reflection normal vectors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276600" y="3257550"/>
            <a:ext cx="3406313" cy="14478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632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SSAO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2615" y="142875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148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SSAO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Apply a 9-tap weighted blur horizontally, then vertically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Weights calculated with comparison to between depth and </a:t>
            </a:r>
            <a:r>
              <a:rPr lang="en-US" sz="20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normals</a:t>
            </a: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surrounding pixel</a:t>
            </a:r>
          </a:p>
          <a:p>
            <a:endParaRPr lang="en-US" sz="2400" dirty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lvl="1"/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5036"/>
            <a:ext cx="4495800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72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SSAO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When applying SSAO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Calculate bi-lateral up sampling weights from normal and depth buffers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Take 4 samples from blurred SSAO buffer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Combine them into a weighted blurred normal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Dot product with original hi-res normal at sample location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Result is an occlusion multiplier that is applied to the frame lighting</a:t>
            </a:r>
          </a:p>
          <a:p>
            <a:pPr lvl="1"/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2544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SSAO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2000" dirty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lvl="1"/>
            <a:endParaRPr lang="en-US" sz="2000" dirty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33498"/>
            <a:ext cx="6400800" cy="360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4214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66750"/>
            <a:ext cx="8534400" cy="78105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Light Map Problems With Regards to 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TR 2013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724400" cy="34290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Moved to a modular workflow in Horizon</a:t>
            </a:r>
          </a:p>
          <a:p>
            <a:pPr lvl="1"/>
            <a:r>
              <a:rPr lang="en-US" sz="1400" dirty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Limited team size</a:t>
            </a:r>
          </a:p>
          <a:p>
            <a:pPr lvl="1"/>
            <a:r>
              <a:rPr lang="en-US" sz="1400" dirty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Rapid iteration</a:t>
            </a:r>
          </a:p>
          <a:p>
            <a:pPr lvl="1"/>
            <a:r>
              <a:rPr lang="en-US" sz="1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Emphasis on re-use as much as possible</a:t>
            </a:r>
          </a:p>
          <a:p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High amount of destructibility in the world</a:t>
            </a:r>
          </a:p>
          <a:p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Limited space in memory, and on disc</a:t>
            </a:r>
          </a:p>
          <a:p>
            <a:pPr lvl="1"/>
            <a:r>
              <a:rPr lang="en-US" sz="1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Materials already very complex</a:t>
            </a:r>
          </a:p>
          <a:p>
            <a:pPr lvl="1"/>
            <a:r>
              <a:rPr lang="en-US" sz="1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Can’t afford another set of textures for light maps</a:t>
            </a:r>
          </a:p>
          <a:p>
            <a:endParaRPr lang="en-US" sz="18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12643"/>
            <a:ext cx="1828800" cy="2933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72736"/>
            <a:ext cx="3111448" cy="28879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17443"/>
            <a:ext cx="3406415" cy="31165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6099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SSAO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9267" y="1352550"/>
            <a:ext cx="6366933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728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Light-Based FX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Had this great set of tools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Had new problems to solve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Applying environmental effects en masse without having to change materials (modularity issues)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At the time, needed to apply wetness to materials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Eventually, we were asked to make entire levels burn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Leveraged the existing system and created Wet lights and Fire lights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69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Wet Lights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Modifies scene specular to make it look like water is cascading down surfaces or pooling on the ground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Effect is composed of 2 overlapping lights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Dark light (automatically created), mimicking the darkening present on wet surfaces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Wet light, modifies specular to give it a sheen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962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771" y="0"/>
            <a:ext cx="9146771" cy="514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8305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719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502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Wet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Dark light component is applied with other dark lights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Wet light is applied after lighting has been computed and composited into the scene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Uses world space normal and position (calculated from depth and normal buffer) to do tri-planar mapping</a:t>
            </a: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981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Wet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5867400" cy="3429000"/>
          </a:xfrm>
        </p:spPr>
        <p:txBody>
          <a:bodyPr>
            <a:normAutofit fontScale="92500"/>
          </a:bodyPr>
          <a:lstStyle/>
          <a:p>
            <a:r>
              <a:rPr lang="en-US" sz="22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Lookup into side and bottom normal maps that are provided by artist on a per-level basis</a:t>
            </a:r>
          </a:p>
          <a:p>
            <a:r>
              <a:rPr lang="en-US" sz="22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Bottom lookup combines pooling and splashing normal maps</a:t>
            </a:r>
          </a:p>
          <a:p>
            <a:r>
              <a:rPr lang="en-US" sz="22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Normal maps are tiled and animated according to level settings and world position computed</a:t>
            </a:r>
          </a:p>
          <a:p>
            <a:pPr lvl="1"/>
            <a:r>
              <a:rPr lang="en-US" sz="17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Allows us to have faster water cascades and stronger splashes of rain</a:t>
            </a:r>
          </a:p>
          <a:p>
            <a:r>
              <a:rPr lang="en-US" sz="22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Clamp the negative y sample to zero to not get an effect on the underside of geometry</a:t>
            </a: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0800" y="742950"/>
            <a:ext cx="1560513" cy="156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114550"/>
            <a:ext cx="1560513" cy="156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400799" y="3333750"/>
            <a:ext cx="1560513" cy="1560513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4717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286000" y="1428750"/>
            <a:ext cx="3951015" cy="35692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Wet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5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Wet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The computed wet normal is then blended with the original sampled normal according to strength setting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Resulting normal is used to perform an environment map lookup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Lookup optionally blends in lighting from light buffer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Take luminance of the resulting color for bloom control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Output is blended additively with scene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02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First Pass Deferred Lighting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Brought in from Deus Ex 3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Built on same foundations as Tomb Raider: Underworld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Was cumbersome to use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Had a separate workflow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Art team wasn’t really on board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Did not want to give up light maps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044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Wet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Results</a:t>
            </a:r>
          </a:p>
        </p:txBody>
      </p:sp>
      <p:pic>
        <p:nvPicPr>
          <p:cNvPr id="4" name="Tras - Wet Lights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216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Fire Lights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6781800" cy="3505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Need arose to make large scale set pieces burn</a:t>
            </a:r>
            <a:endParaRPr lang="en-US" dirty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Without making art have to re-author a ton of materials (limited time, modularity)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228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47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01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Fire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Fire lights authored just like other lights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Supports a subset of lighting stages (all but intensity variation)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Renders into a separate buffer</a:t>
            </a:r>
          </a:p>
          <a:p>
            <a:endParaRPr lang="en-US" sz="2400" dirty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Flame/Char scale specified per light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Fire mask is the result of lighting attenuation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Burn speed controls how fast the burn comes 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990600" y="2495550"/>
            <a:ext cx="5943600" cy="5298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 prst="slope"/>
            <a:contourClr>
              <a:srgbClr val="C0C0C0"/>
            </a:contourClr>
          </a:sp3d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950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Fire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The fire effect itself is applied during the composite pass</a:t>
            </a:r>
          </a:p>
          <a:p>
            <a:r>
              <a:rPr lang="en-US" sz="24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Shader</a:t>
            </a: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is a little long (and expensive)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Requires a lot of texture samples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8140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790950"/>
            <a:ext cx="91440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Fire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A - Info Lookup</a:t>
            </a:r>
            <a:endParaRPr lang="en-US" sz="3600" dirty="0" smtClean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finalEmissive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3600" dirty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( 0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, 0, 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0 );</a:t>
            </a:r>
            <a:endParaRPr lang="en-US" sz="36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float4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scorchColor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>
                <a:solidFill>
                  <a:srgbClr val="0070C0"/>
                </a:solidFill>
                <a:latin typeface="DIN-MediumAlternate" pitchFamily="18" charset="0"/>
              </a:rPr>
              <a:t>= float4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( 0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, 0, 0, 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1 );</a:t>
            </a:r>
            <a:endParaRPr lang="en-US" sz="36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float4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fireTex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3600" dirty="0">
                <a:solidFill>
                  <a:srgbClr val="0070C0"/>
                </a:solidFill>
                <a:latin typeface="DIN-MediumAlternate" pitchFamily="18" charset="0"/>
              </a:rPr>
              <a:t>tex2D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FireTexture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PixelTexCoord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  <a:endParaRPr lang="en-US" sz="36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 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burnSpeed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	=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fireTex.z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fireMask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fireTex.a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flameBlend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fireMask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*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burnSpeed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3600" dirty="0" err="1" smtClean="0">
                <a:solidFill>
                  <a:srgbClr val="0070C0"/>
                </a:solidFill>
                <a:latin typeface="DIN-MediumAlternate" pitchFamily="18" charset="0"/>
              </a:rPr>
              <a:t>bool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fireOn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flameBlend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&gt;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0.0 );</a:t>
            </a:r>
            <a:endParaRPr lang="en-US" sz="36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DIN-MediumAlternate" pitchFamily="18" charset="0"/>
              </a:rPr>
              <a:t>#</a:t>
            </a:r>
            <a:r>
              <a:rPr lang="en-US" sz="3600" dirty="0" err="1">
                <a:solidFill>
                  <a:srgbClr val="0070C0"/>
                </a:solidFill>
                <a:latin typeface="DIN-MediumAlternate" pitchFamily="18" charset="0"/>
              </a:rPr>
              <a:t>ifdef</a:t>
            </a:r>
            <a:r>
              <a:rPr lang="en-US" sz="3600" dirty="0">
                <a:solidFill>
                  <a:srgbClr val="0070C0"/>
                </a:solidFill>
                <a:latin typeface="DIN-MediumAlternate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Xenon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[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branch]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DIN-MediumAlternate" pitchFamily="18" charset="0"/>
              </a:rPr>
              <a:t>#</a:t>
            </a:r>
            <a:r>
              <a:rPr lang="en-US" sz="3600" dirty="0" err="1">
                <a:solidFill>
                  <a:srgbClr val="0070C0"/>
                </a:solidFill>
                <a:latin typeface="DIN-MediumAlternate" pitchFamily="18" charset="0"/>
              </a:rPr>
              <a:t>endif</a:t>
            </a:r>
            <a:endParaRPr lang="en-US" sz="3600" dirty="0">
              <a:solidFill>
                <a:srgbClr val="0070C0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(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fireOn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)</a:t>
            </a:r>
            <a:endParaRPr lang="en-US" sz="36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{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B – Roll in burn mask and flame map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float2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scaleParams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3600" dirty="0">
                <a:solidFill>
                  <a:srgbClr val="0070C0"/>
                </a:solidFill>
                <a:latin typeface="DIN-MediumAlternate" pitchFamily="18" charset="0"/>
              </a:rPr>
              <a:t>float2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fireTex.x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fireTex.y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)  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* 10000;	</a:t>
            </a:r>
          </a:p>
          <a:p>
            <a:pPr marL="0" indent="0">
              <a:buNone/>
            </a:pPr>
            <a:endParaRPr lang="en-US" sz="3600" dirty="0" smtClean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Projection calculations for Burn Mask and Flame Map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scaleParams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= 1.f/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scaleParams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	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Get the projection coordinates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burnMaskPos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scaleParams.y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*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WorldPosition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flameMapPos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scaleParams.x</a:t>
            </a:r>
            <a:r>
              <a:rPr lang="en-US" sz="3600" dirty="0">
                <a:solidFill>
                  <a:schemeClr val="bg1"/>
                </a:solidFill>
                <a:latin typeface="DIN-MediumAlternate" pitchFamily="18" charset="0"/>
              </a:rPr>
              <a:t> * </a:t>
            </a:r>
            <a:r>
              <a:rPr lang="en-US" sz="3600" dirty="0" err="1">
                <a:solidFill>
                  <a:schemeClr val="bg1"/>
                </a:solidFill>
                <a:latin typeface="DIN-MediumAlternate" pitchFamily="18" charset="0"/>
              </a:rPr>
              <a:t>WorldPosition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  <a:endParaRPr lang="en-US" sz="3600" dirty="0">
              <a:solidFill>
                <a:schemeClr val="bg1"/>
              </a:solidFill>
              <a:latin typeface="DIN-MediumAlternate" pitchFamily="18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67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790950"/>
            <a:ext cx="91440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Fire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1352550"/>
            <a:ext cx="52578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Do the lookup for the burn mask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float2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XProj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float2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YProj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float2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ZProj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float4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burnMaskValue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ProjectionCoords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burnMaskPos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XProj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YProj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ZProj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TextureTripleTap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BurnMask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XProj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YProj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ZProj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Normal,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burnMaskValue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burnMaskValue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saturate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burnMaskValue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- ( 1.f –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burnSpeed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) );</a:t>
            </a:r>
          </a:p>
          <a:p>
            <a:pPr marL="0" indent="0">
              <a:buFont typeface="Arial" pitchFamily="34" charset="0"/>
              <a:buNone/>
            </a:pPr>
            <a:endParaRPr lang="en-US" sz="3600" dirty="0" smtClean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    // C - Calculate distortion info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distortion =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cdcSampleNormalTexture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DistortionMap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HeatDistortionSpeed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true, false );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distortion.xy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*=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HeatDistortionScale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distortion = distortion *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burnMaskValue.y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*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fireMask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	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float2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scrollOffset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ProjectionScroll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+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distortion.xy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endParaRPr lang="en-US" sz="3600" dirty="0" smtClean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D - Do the lookup for the flame map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smtClean="0">
                <a:solidFill>
                  <a:srgbClr val="0070C0"/>
                </a:solidFill>
                <a:latin typeface="DIN-MediumAlternate" pitchFamily="18" charset="0"/>
              </a:rPr>
              <a:t>float4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flameMapValue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ProjectionCoords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flameMapPos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XProj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YProj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ZProj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XProj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+=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scrollOffset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YProj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+=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scrollOffset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ZProj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+=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scrollOffset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TextureTripleTap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FlameMap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XProj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YProj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ZProj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, Normal, </a:t>
            </a:r>
            <a:r>
              <a:rPr lang="en-US" sz="3600" dirty="0" err="1" smtClean="0">
                <a:solidFill>
                  <a:schemeClr val="bg1"/>
                </a:solidFill>
                <a:latin typeface="DIN-MediumAlternate" pitchFamily="18" charset="0"/>
              </a:rPr>
              <a:t>flameMapValue</a:t>
            </a:r>
            <a:r>
              <a:rPr lang="en-US" sz="36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  <a:endParaRPr lang="en-US" sz="3600" dirty="0">
              <a:solidFill>
                <a:schemeClr val="bg1"/>
              </a:solidFill>
              <a:latin typeface="DIN-MediumAlternate" pitchFamily="18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67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Fire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 E - Calculate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the glowing of the flame with sin wave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smtClean="0">
                <a:solidFill>
                  <a:srgbClr val="0070C0"/>
                </a:solidFill>
                <a:latin typeface="DIN-MediumAlternate" pitchFamily="18" charset="0"/>
              </a:rPr>
              <a:t>float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glow = </a:t>
            </a:r>
            <a:r>
              <a:rPr lang="en-US" sz="4000" dirty="0">
                <a:solidFill>
                  <a:srgbClr val="0070C0"/>
                </a:solidFill>
                <a:latin typeface="DIN-MediumAlternate" pitchFamily="18" charset="0"/>
              </a:rPr>
              <a:t>sin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( Time );</a:t>
            </a:r>
            <a:endParaRPr lang="en-US" sz="40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glow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= 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( ( glow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+ 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1 ) / 2 ) * ( 1.5 )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+ 0.5;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F - Use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distortion calculation to fold in the scorch map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smtClean="0">
                <a:solidFill>
                  <a:srgbClr val="0070C0"/>
                </a:solidFill>
                <a:latin typeface="DIN-MediumAlternate" pitchFamily="18" charset="0"/>
              </a:rPr>
              <a:t>float2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DIN-MediumAlternate" pitchFamily="18" charset="0"/>
              </a:rPr>
              <a:t>scorchMapUV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4000" dirty="0" err="1">
                <a:solidFill>
                  <a:schemeClr val="bg1"/>
                </a:solidFill>
                <a:latin typeface="DIN-MediumAlternate" pitchFamily="18" charset="0"/>
              </a:rPr>
              <a:t>ScorchUV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 + </a:t>
            </a:r>
            <a:r>
              <a:rPr lang="en-US" sz="4000" dirty="0" err="1">
                <a:solidFill>
                  <a:schemeClr val="bg1"/>
                </a:solidFill>
                <a:latin typeface="DIN-MediumAlternate" pitchFamily="18" charset="0"/>
              </a:rPr>
              <a:t>distortion.xy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err="1" smtClean="0">
                <a:solidFill>
                  <a:schemeClr val="bg1"/>
                </a:solidFill>
                <a:latin typeface="DIN-MediumAlternate" pitchFamily="18" charset="0"/>
              </a:rPr>
              <a:t>scorchMapUV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*= </a:t>
            </a:r>
            <a:r>
              <a:rPr lang="en-US" sz="4000" dirty="0" err="1">
                <a:solidFill>
                  <a:schemeClr val="bg1"/>
                </a:solidFill>
                <a:latin typeface="DIN-MediumAlternate" pitchFamily="18" charset="0"/>
              </a:rPr>
              <a:t>tileUV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err="1" smtClean="0">
                <a:solidFill>
                  <a:schemeClr val="bg1"/>
                </a:solidFill>
                <a:latin typeface="DIN-MediumAlternate" pitchFamily="18" charset="0"/>
              </a:rPr>
              <a:t>scorchMapUV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+= </a:t>
            </a:r>
            <a:r>
              <a:rPr lang="en-US" sz="4000" dirty="0" err="1">
                <a:solidFill>
                  <a:schemeClr val="bg1"/>
                </a:solidFill>
                <a:latin typeface="DIN-MediumAlternate" pitchFamily="18" charset="0"/>
              </a:rPr>
              <a:t>offsetUV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err="1" smtClean="0">
                <a:solidFill>
                  <a:schemeClr val="bg1"/>
                </a:solidFill>
                <a:latin typeface="DIN-MediumAlternate" pitchFamily="18" charset="0"/>
              </a:rPr>
              <a:t>scorchColor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= </a:t>
            </a:r>
            <a:r>
              <a:rPr lang="en-US" sz="4000" dirty="0">
                <a:solidFill>
                  <a:srgbClr val="0070C0"/>
                </a:solidFill>
                <a:latin typeface="DIN-MediumAlternate" pitchFamily="18" charset="0"/>
              </a:rPr>
              <a:t>tex2D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4000" dirty="0" err="1" smtClean="0">
                <a:solidFill>
                  <a:schemeClr val="bg1"/>
                </a:solidFill>
                <a:latin typeface="DIN-MediumAlternate" pitchFamily="18" charset="0"/>
              </a:rPr>
              <a:t>ScorchMap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4000" dirty="0" err="1" smtClean="0">
                <a:solidFill>
                  <a:schemeClr val="bg1"/>
                </a:solidFill>
                <a:latin typeface="DIN-MediumAlternate" pitchFamily="18" charset="0"/>
              </a:rPr>
              <a:t>scorchMapUV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  <a:endParaRPr lang="en-US" sz="40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err="1" smtClean="0">
                <a:solidFill>
                  <a:schemeClr val="bg1"/>
                </a:solidFill>
                <a:latin typeface="DIN-MediumAlternate" pitchFamily="18" charset="0"/>
              </a:rPr>
              <a:t>scorchColor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*= </a:t>
            </a:r>
            <a:r>
              <a:rPr lang="en-US" sz="4000" dirty="0" err="1">
                <a:solidFill>
                  <a:schemeClr val="bg1"/>
                </a:solidFill>
                <a:latin typeface="DIN-MediumAlternate" pitchFamily="18" charset="0"/>
              </a:rPr>
              <a:t>ScorchTint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G - Calculate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Emissive and Charring contributions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smtClean="0">
                <a:solidFill>
                  <a:srgbClr val="0070C0"/>
                </a:solidFill>
                <a:latin typeface="DIN-MediumAlternate" pitchFamily="18" charset="0"/>
              </a:rPr>
              <a:t>float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DIN-MediumAlternate" pitchFamily="18" charset="0"/>
              </a:rPr>
              <a:t>burnAmount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4000" dirty="0" err="1">
                <a:solidFill>
                  <a:schemeClr val="bg1"/>
                </a:solidFill>
                <a:latin typeface="DIN-MediumAlternate" pitchFamily="18" charset="0"/>
              </a:rPr>
              <a:t>burnMaskValue.y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 * </a:t>
            </a:r>
            <a:r>
              <a:rPr lang="en-US" sz="4000" dirty="0" err="1">
                <a:solidFill>
                  <a:schemeClr val="bg1"/>
                </a:solidFill>
                <a:latin typeface="DIN-MediumAlternate" pitchFamily="18" charset="0"/>
              </a:rPr>
              <a:t>scorchColor.w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	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</a:t>
            </a:r>
            <a:r>
              <a:rPr lang="en-US" sz="4000" dirty="0" err="1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Charing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smtClean="0">
                <a:solidFill>
                  <a:srgbClr val="0070C0"/>
                </a:solidFill>
                <a:latin typeface="DIN-MediumAlternate" pitchFamily="18" charset="0"/>
              </a:rPr>
              <a:t>float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glow1 = </a:t>
            </a:r>
            <a:r>
              <a:rPr lang="en-US" sz="4000" dirty="0" err="1">
                <a:solidFill>
                  <a:srgbClr val="0070C0"/>
                </a:solidFill>
                <a:latin typeface="DIN-MediumAlternate" pitchFamily="18" charset="0"/>
              </a:rPr>
              <a:t>pow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4000" dirty="0" smtClean="0">
                <a:solidFill>
                  <a:srgbClr val="0070C0"/>
                </a:solidFill>
                <a:latin typeface="DIN-MediumAlternate" pitchFamily="18" charset="0"/>
              </a:rPr>
              <a:t>max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4000" dirty="0" err="1" smtClean="0">
                <a:solidFill>
                  <a:schemeClr val="bg1"/>
                </a:solidFill>
                <a:latin typeface="DIN-MediumAlternate" pitchFamily="18" charset="0"/>
              </a:rPr>
              <a:t>burnAmount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0 ), 4 );</a:t>
            </a:r>
            <a:endParaRPr lang="en-US" sz="40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smtClean="0">
                <a:solidFill>
                  <a:srgbClr val="0070C0"/>
                </a:solidFill>
                <a:latin typeface="DIN-MediumAlternate" pitchFamily="18" charset="0"/>
              </a:rPr>
              <a:t>float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glow2 = </a:t>
            </a:r>
            <a:r>
              <a:rPr lang="en-US" sz="4000" dirty="0" err="1">
                <a:solidFill>
                  <a:srgbClr val="0070C0"/>
                </a:solidFill>
                <a:latin typeface="DIN-MediumAlternate" pitchFamily="18" charset="0"/>
              </a:rPr>
              <a:t>pow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4000" dirty="0" smtClean="0">
                <a:solidFill>
                  <a:srgbClr val="0070C0"/>
                </a:solidFill>
                <a:latin typeface="DIN-MediumAlternate" pitchFamily="18" charset="0"/>
              </a:rPr>
              <a:t>max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4000" dirty="0" err="1" smtClean="0">
                <a:solidFill>
                  <a:schemeClr val="bg1"/>
                </a:solidFill>
                <a:latin typeface="DIN-MediumAlternate" pitchFamily="18" charset="0"/>
              </a:rPr>
              <a:t>burnAmount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0 ), 8 );</a:t>
            </a:r>
            <a:endParaRPr lang="en-US" sz="40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4000" dirty="0" smtClean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DIN-MediumAlternate" pitchFamily="18" charset="0"/>
              </a:rPr>
              <a:t>charAmount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4000" dirty="0">
                <a:solidFill>
                  <a:srgbClr val="0070C0"/>
                </a:solidFill>
                <a:latin typeface="DIN-MediumAlternate" pitchFamily="18" charset="0"/>
              </a:rPr>
              <a:t>saturate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( glow1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- 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glow2 ) </a:t>
            </a:r>
            <a:r>
              <a:rPr lang="en-US" sz="4000" dirty="0">
                <a:solidFill>
                  <a:schemeClr val="bg1"/>
                </a:solidFill>
                <a:latin typeface="DIN-MediumAlternate" pitchFamily="18" charset="0"/>
              </a:rPr>
              <a:t>* </a:t>
            </a:r>
            <a:r>
              <a:rPr lang="en-US" sz="4000" dirty="0" err="1">
                <a:solidFill>
                  <a:schemeClr val="bg1"/>
                </a:solidFill>
                <a:latin typeface="DIN-MediumAlternate" pitchFamily="18" charset="0"/>
              </a:rPr>
              <a:t>CharGlow</a:t>
            </a:r>
            <a:r>
              <a:rPr lang="en-US" sz="400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  <a:endParaRPr lang="en-US" sz="40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DIN-MediumAlternate" pitchFamily="18" charset="0"/>
              </a:rPr>
              <a:t>	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947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Fire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504950"/>
            <a:ext cx="5066654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05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Emissive</a:t>
            </a:r>
          </a:p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050" dirty="0" smtClean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emissive =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FlameColor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*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flameMapValue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   emissive = emissive *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burnAmount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*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scorchColor.w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   emissive = emissive *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flameBlend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   emissive *= glow;</a:t>
            </a:r>
          </a:p>
          <a:p>
            <a:pPr marL="0" indent="0">
              <a:buFont typeface="Arial" pitchFamily="34" charset="0"/>
              <a:buNone/>
            </a:pPr>
            <a:endParaRPr lang="en-US" sz="1050" dirty="0" smtClean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finalEmissive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= emissive + (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charAmount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*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fireMask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</a:p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US" sz="1050" dirty="0" smtClean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solidFill>
                  <a:schemeClr val="accent1">
                    <a:lumMod val="50000"/>
                  </a:schemeClr>
                </a:solidFill>
                <a:latin typeface="DIN-MediumAlternate" pitchFamily="18" charset="0"/>
              </a:rPr>
              <a:t>// H - Use the results to blend for the final output values ...</a:t>
            </a:r>
          </a:p>
          <a:p>
            <a:pPr marL="0" indent="0">
              <a:buFont typeface="Arial" pitchFamily="34" charset="0"/>
              <a:buNone/>
            </a:pP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DiffuseOut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= (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scorchColor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*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flameBlend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) + (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DiffuseMapColor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* (1–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flameBlend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));</a:t>
            </a:r>
          </a:p>
          <a:p>
            <a:pPr marL="0" indent="0">
              <a:buFont typeface="Arial" pitchFamily="34" charset="0"/>
              <a:buNone/>
            </a:pP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SpecularOut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= (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SpecMapColor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* ( 1 –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flameBlend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) );</a:t>
            </a:r>
          </a:p>
          <a:p>
            <a:pPr marL="0" indent="0">
              <a:buFont typeface="Arial" pitchFamily="34" charset="0"/>
              <a:buNone/>
            </a:pP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EmissiveOut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 = </a:t>
            </a:r>
            <a:r>
              <a:rPr lang="en-US" sz="1050" dirty="0" err="1" smtClean="0">
                <a:solidFill>
                  <a:schemeClr val="bg1"/>
                </a:solidFill>
                <a:latin typeface="DIN-MediumAlternate" pitchFamily="18" charset="0"/>
              </a:rPr>
              <a:t>finalEmissive</a:t>
            </a:r>
            <a:r>
              <a:rPr lang="en-US" sz="1050" dirty="0" smtClean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947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Selling the Team on Deferred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873751" cy="2743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Set up a Pepsi</a:t>
            </a: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®</a:t>
            </a: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Challenge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Deferred vs. </a:t>
            </a:r>
            <a:r>
              <a:rPr lang="en-US" sz="24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Lightmaps</a:t>
            </a:r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Each team had 2 weeks to complete work on the same level</a:t>
            </a:r>
          </a:p>
        </p:txBody>
      </p:sp>
      <p:pic>
        <p:nvPicPr>
          <p:cNvPr id="2050" name="Picture 2" descr="http://www.stephendenny.com/wp-content/uploads/2010/03/pepsi-challen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 rot="791149">
            <a:off x="5649221" y="1751164"/>
            <a:ext cx="3101004" cy="24808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208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Fire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3733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void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DIN-MediumAlternate" pitchFamily="18" charset="0"/>
              </a:rPr>
              <a:t>ProjectionCoords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in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DIN-MediumAlternate" pitchFamily="18" charset="0"/>
              </a:rPr>
              <a:t>pos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out float2 </a:t>
            </a:r>
            <a:r>
              <a:rPr lang="en-US" sz="1100" dirty="0" err="1">
                <a:solidFill>
                  <a:schemeClr val="bg1"/>
                </a:solidFill>
                <a:latin typeface="DIN-MediumAlternate" pitchFamily="18" charset="0"/>
              </a:rPr>
              <a:t>XProjectCoord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out float2 </a:t>
            </a:r>
            <a:r>
              <a:rPr lang="en-US" sz="1100" dirty="0" err="1">
                <a:solidFill>
                  <a:schemeClr val="bg1"/>
                </a:solidFill>
                <a:latin typeface="DIN-MediumAlternate" pitchFamily="18" charset="0"/>
              </a:rPr>
              <a:t>YProjectCoord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out float2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ZProjectCoord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)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{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DIN-MediumAlternate" pitchFamily="18" charset="0"/>
              </a:rPr>
              <a:t>negativePos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 = -</a:t>
            </a:r>
            <a:r>
              <a:rPr lang="en-US" sz="1100" dirty="0" err="1">
                <a:solidFill>
                  <a:schemeClr val="bg1"/>
                </a:solidFill>
                <a:latin typeface="DIN-MediumAlternate" pitchFamily="18" charset="0"/>
              </a:rPr>
              <a:t>pos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;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XProjectCoord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=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float2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pos.y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negativePos.z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YProjectCoord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=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float2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pos.x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negativePos.z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ZProjectCoord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=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float2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pos.x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negativePos.y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}</a:t>
            </a:r>
          </a:p>
          <a:p>
            <a:pPr marL="0" indent="0">
              <a:buNone/>
            </a:pP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void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DIN-MediumAlternate" pitchFamily="18" charset="0"/>
              </a:rPr>
              <a:t>TextureTripleTap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sampler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DIN-MediumAlternate" pitchFamily="18" charset="0"/>
              </a:rPr>
              <a:t>texSampler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in float2 </a:t>
            </a:r>
            <a:r>
              <a:rPr lang="en-US" sz="1100" dirty="0" err="1">
                <a:solidFill>
                  <a:schemeClr val="bg1"/>
                </a:solidFill>
                <a:latin typeface="DIN-MediumAlternate" pitchFamily="18" charset="0"/>
              </a:rPr>
              <a:t>coordX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in float2 </a:t>
            </a:r>
            <a:r>
              <a:rPr lang="en-US" sz="1100" dirty="0" err="1">
                <a:solidFill>
                  <a:schemeClr val="bg1"/>
                </a:solidFill>
                <a:latin typeface="DIN-MediumAlternate" pitchFamily="18" charset="0"/>
              </a:rPr>
              <a:t>coordY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in float2 </a:t>
            </a:r>
            <a:r>
              <a:rPr lang="en-US" sz="1100" dirty="0" err="1">
                <a:solidFill>
                  <a:schemeClr val="bg1"/>
                </a:solidFill>
                <a:latin typeface="DIN-MediumAlternate" pitchFamily="18" charset="0"/>
              </a:rPr>
              <a:t>coordZ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in float3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normal,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out float4 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results )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{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float4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texColor0 =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tex2D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texSampler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coordX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float4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texColor1 =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tex2D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texSampler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coordY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float4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texColor2 =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tex2D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texSampler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 err="1" smtClean="0">
                <a:solidFill>
                  <a:schemeClr val="bg1"/>
                </a:solidFill>
                <a:latin typeface="DIN-MediumAlternate" pitchFamily="18" charset="0"/>
              </a:rPr>
              <a:t>coordZ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);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endParaRPr lang="en-US" sz="1100" dirty="0" smtClean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float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value0 =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abs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dot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normal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( 1,0,0 ) ) );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value0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=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saturate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err="1" smtClean="0">
                <a:solidFill>
                  <a:srgbClr val="0070C0"/>
                </a:solidFill>
                <a:latin typeface="DIN-MediumAlternate" pitchFamily="18" charset="0"/>
              </a:rPr>
              <a:t>pow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value0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2 ) );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float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value1 =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abs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dot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normal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( 0,1,0 ) ) );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value1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=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saturate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err="1" smtClean="0">
                <a:solidFill>
                  <a:srgbClr val="0070C0"/>
                </a:solidFill>
                <a:latin typeface="DIN-MediumAlternate" pitchFamily="18" charset="0"/>
              </a:rPr>
              <a:t>pow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value1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2 ) );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float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value2 =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abs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smtClean="0">
                <a:solidFill>
                  <a:srgbClr val="0070C0"/>
                </a:solidFill>
                <a:latin typeface="DIN-MediumAlternate" pitchFamily="18" charset="0"/>
              </a:rPr>
              <a:t>dot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normal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float3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( 0,0,1 ) ) );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value2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= </a:t>
            </a:r>
            <a:r>
              <a:rPr lang="en-US" sz="1100" dirty="0">
                <a:solidFill>
                  <a:srgbClr val="0070C0"/>
                </a:solidFill>
                <a:latin typeface="DIN-MediumAlternate" pitchFamily="18" charset="0"/>
              </a:rPr>
              <a:t>saturate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</a:t>
            </a:r>
            <a:r>
              <a:rPr lang="en-US" sz="1100" dirty="0" err="1" smtClean="0">
                <a:solidFill>
                  <a:srgbClr val="0070C0"/>
                </a:solidFill>
                <a:latin typeface="DIN-MediumAlternate" pitchFamily="18" charset="0"/>
              </a:rPr>
              <a:t>pow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( value2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, </a:t>
            </a: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2 ) );</a:t>
            </a:r>
            <a:endParaRPr lang="en-US" sz="11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chemeClr val="bg1"/>
                </a:solidFill>
                <a:latin typeface="DIN-MediumAlternate" pitchFamily="18" charset="0"/>
              </a:rPr>
              <a:t>    results </a:t>
            </a: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= (texColor0 * value0) + (texColor1 * value1) + (texColor2 * value2);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DIN-MediumAlternate" pitchFamily="18" charset="0"/>
              </a:rPr>
              <a:t>}</a:t>
            </a:r>
          </a:p>
          <a:p>
            <a:pPr marL="0" indent="0">
              <a:buNone/>
            </a:pPr>
            <a:endParaRPr lang="en-US" sz="800" dirty="0">
              <a:solidFill>
                <a:schemeClr val="bg1"/>
              </a:solidFill>
              <a:latin typeface="DIN-MediumAlternate" pitchFamily="18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chemeClr val="bg1"/>
                </a:solidFill>
                <a:latin typeface="DIN-MediumAlternate" pitchFamily="18" charset="0"/>
              </a:rPr>
              <a:t>	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55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5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42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091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Fire Lights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Results</a:t>
            </a:r>
          </a:p>
        </p:txBody>
      </p:sp>
      <p:pic>
        <p:nvPicPr>
          <p:cNvPr id="4" name="Tras - Fire Lights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905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5758733" cy="27432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Let’s take a look at how our rendering frame breaks down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92133" y="1009650"/>
            <a:ext cx="2547067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9363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indent="-342900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Render all shadow maps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52550"/>
            <a:ext cx="3581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6563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Remainder of frame organized by scenes</a:t>
            </a:r>
          </a:p>
          <a:p>
            <a:pPr marL="457200" indent="-457200"/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Each scene linked to camera</a:t>
            </a:r>
          </a:p>
          <a:p>
            <a:pPr marL="457200" indent="-457200"/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Each consists of all following passes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067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Normal/Depth pass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885950"/>
            <a:ext cx="4522126" cy="254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874" y="1885950"/>
            <a:ext cx="4522126" cy="254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791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2.    Depth/Normal </a:t>
            </a:r>
            <a:r>
              <a:rPr lang="en-US" sz="20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Downsample</a:t>
            </a:r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33550"/>
            <a:ext cx="406399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40628"/>
            <a:ext cx="2709333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0001" y="1746019"/>
            <a:ext cx="406399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30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3.    Dark lights and low-res lights (later)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809750"/>
            <a:ext cx="55880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00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Selling the Team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Team 1 (Light maps)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 lot of effort on scene cleanup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Many iterations of bakes to get right results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Final bake took about a day (on a single machine)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Team 2 (Deferred)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Rudimentary version of new lighting system implemented</a:t>
            </a:r>
          </a:p>
          <a:p>
            <a:pPr lvl="1"/>
            <a:r>
              <a:rPr lang="en-US" sz="18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Artist had about 3-4 actual days to light the level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4665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4.    Fire lights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809750"/>
            <a:ext cx="55880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6063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5.    SSAO generation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1733550"/>
            <a:ext cx="4724400" cy="2657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419350"/>
            <a:ext cx="4724400" cy="2657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547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6.    Light buffer generation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09750"/>
            <a:ext cx="57912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925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7.    SSAO/Ambient/Low-res/Dark light application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09749"/>
            <a:ext cx="5791200" cy="325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7512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8"/>
            </a:pP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Composite pass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809750"/>
            <a:ext cx="4876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19350"/>
            <a:ext cx="4876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142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Fog application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09749"/>
            <a:ext cx="57912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841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10"/>
            </a:pP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Wet light application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09749"/>
            <a:ext cx="57912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242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11"/>
            </a:pPr>
            <a:r>
              <a:rPr lang="en-US" sz="20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Translucents</a:t>
            </a:r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809750"/>
            <a:ext cx="4876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00300"/>
            <a:ext cx="4876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163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Frame Breakdown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12"/>
            </a:pP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Post-processing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809750"/>
            <a:ext cx="4876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00300"/>
            <a:ext cx="4876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4374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Optimizations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Rendering as many lights as we do can get expensive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Came up with a number of optimizations to save time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Linear world depth targets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Light bounding volumes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Low-res lights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Particle lighting optimizations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959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1962150"/>
            <a:ext cx="4343400" cy="2514600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Results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pic>
        <p:nvPicPr>
          <p:cNvPr id="4" name="Picture 3" descr="village_darklight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2038350"/>
            <a:ext cx="4199466" cy="2362200"/>
          </a:xfrm>
          <a:prstGeom prst="rect">
            <a:avLst/>
          </a:prstGeom>
        </p:spPr>
      </p:pic>
      <p:pic>
        <p:nvPicPr>
          <p:cNvPr id="5" name="Picture 4" descr="village_lightmap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2038350"/>
            <a:ext cx="4199467" cy="2362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2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Optimizations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Linear world depth targets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We generate a half and quarter res version of the depth buffer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Also generate linear world space versions of said buffers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Allows us to save on conversion instructions when having to sample depth (which happens A LOT)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060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Optimizations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Light bounding volumes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When rendering deferred lights, we use a 2 sided stencil to pick up only the area of affect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First pass deferred lighting used screen space quads to do light application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This became a CPU bottleneck (250+ lights in a frame)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As an optimization, started rendering transformed light bounding box for application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Very little impact on GPU, HUGE impact on CPU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288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Optimizations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Low-res lights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Having lots of lights was taking a toll on the GPU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Low-res lights were a great solution to the problem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Lights are rendered at half resolution in a buffer shared with dark lights (in the alpha channel)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They do not do any spec calculations or shadowing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They are applied with dark lights during SSAO/Ambient fold in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Re-use bi-lateral </a:t>
            </a:r>
            <a:r>
              <a:rPr lang="en-US" sz="20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upsample</a:t>
            </a: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weights computed for SSAO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Auto created when lights get beyond a certain range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531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53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Optimizations (Cont’d)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Particle lighting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Per pixel particle lighting was far too expensive given the amount of particles we have in a frame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Gather 4 nearest lights + directional at each emitter and store an averaged light color and direction (similar to player light)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This light color/direction is then applied at the particle level, reducing lighting to a dot product and </a:t>
            </a:r>
            <a:r>
              <a:rPr lang="en-US" sz="2000" dirty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</a:t>
            </a: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multiply instruction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846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475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DX 11 Enhancements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3124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PC version of the game handled by </a:t>
            </a:r>
            <a:r>
              <a:rPr lang="en-US" sz="24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Nixxes</a:t>
            </a:r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With exception of </a:t>
            </a:r>
            <a:r>
              <a:rPr lang="en-US" sz="20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TressFX</a:t>
            </a: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(Crystal Dynamics)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New SSAO techniques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Modified Multi-Resolution of AMD’s HDAO technique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77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84788" y="346"/>
            <a:ext cx="9709788" cy="514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88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709788" cy="514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4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DX 11 Enhancements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3124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Wet light enhancements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Added screen space reflections to wet highlights</a:t>
            </a:r>
          </a:p>
          <a:p>
            <a:r>
              <a:rPr lang="en-US" sz="2400" dirty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Lighting and Shadowing</a:t>
            </a:r>
          </a:p>
          <a:p>
            <a:pPr lvl="1"/>
            <a:r>
              <a:rPr lang="en-US" sz="2000" dirty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Contact hardening shadows</a:t>
            </a:r>
          </a:p>
          <a:p>
            <a:pPr lvl="1"/>
            <a:r>
              <a:rPr lang="en-US" sz="2000" dirty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High precision light accumulation buffer</a:t>
            </a: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2516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The Crystal Lighting System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6758625" cy="2743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Hybrid lighting solution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Deferred via accumulation buffer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Forward for </a:t>
            </a:r>
            <a:r>
              <a:rPr lang="en-US" sz="20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translucents</a:t>
            </a: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and complex materials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System is made up of various light types and light complexities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Combined with art driven lighting stages that are editable in real-time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92025" y="622364"/>
            <a:ext cx="1775775" cy="446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328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72957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832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4800" y="346"/>
            <a:ext cx="9729575" cy="5138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927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Looking Ahead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Compute-based lighting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More complex lighting models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Physically correct lighting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The next few years should be very interesting</a:t>
            </a:r>
            <a:endParaRPr lang="en-US" sz="2000" dirty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Special Thanks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Nixxes</a:t>
            </a:r>
            <a:endParaRPr lang="en-US" sz="1200" dirty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lvl="1"/>
            <a:r>
              <a:rPr lang="en-US" sz="20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Jurjen</a:t>
            </a:r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 </a:t>
            </a:r>
            <a:r>
              <a:rPr lang="en-US" sz="20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Katsman</a:t>
            </a:r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Tim Van </a:t>
            </a:r>
            <a:r>
              <a:rPr lang="en-US" sz="2000" dirty="0" err="1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Klooster</a:t>
            </a:r>
            <a:endParaRPr lang="en-US" sz="2000" dirty="0" smtClean="0">
              <a:solidFill>
                <a:schemeClr val="accent4">
                  <a:lumMod val="10000"/>
                </a:schemeClr>
              </a:solidFill>
              <a:latin typeface="DIN-MediumAlternate" pitchFamily="18" charset="0"/>
            </a:endParaRPr>
          </a:p>
          <a:p>
            <a:r>
              <a:rPr lang="en-US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Crystal Dynamics</a:t>
            </a:r>
          </a:p>
          <a:p>
            <a:pPr lvl="1"/>
            <a:r>
              <a:rPr lang="en-US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The Horizon team</a:t>
            </a:r>
          </a:p>
          <a:p>
            <a:pPr lvl="1"/>
            <a:r>
              <a:rPr lang="en-US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The entire Tomb Raider team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110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4">
                    <a:lumMod val="10000"/>
                  </a:schemeClr>
                </a:solidFill>
                <a:latin typeface="DIN-BoldAlternate" pitchFamily="18" charset="0"/>
              </a:rPr>
              <a:t>End</a:t>
            </a:r>
            <a:endParaRPr lang="en-US" sz="3600" dirty="0">
              <a:solidFill>
                <a:schemeClr val="accent4">
                  <a:lumMod val="10000"/>
                </a:schemeClr>
              </a:solidFill>
              <a:latin typeface="DIN-BoldAlternat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Thanks for your time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Swag bag giveaway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Please fill out your surveys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Make next year’s GDC even better!!</a:t>
            </a: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DIN-MediumAlternate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94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commending A Strategy">
  <a:themeElements>
    <a:clrScheme name="Recommending A Strategy 1">
      <a:dk1>
        <a:srgbClr val="009999"/>
      </a:dk1>
      <a:lt1>
        <a:srgbClr val="FFFFFF"/>
      </a:lt1>
      <a:dk2>
        <a:srgbClr val="000066"/>
      </a:dk2>
      <a:lt2>
        <a:srgbClr val="339966"/>
      </a:lt2>
      <a:accent1>
        <a:srgbClr val="00CC99"/>
      </a:accent1>
      <a:accent2>
        <a:srgbClr val="0099CC"/>
      </a:accent2>
      <a:accent3>
        <a:srgbClr val="AAAAB8"/>
      </a:accent3>
      <a:accent4>
        <a:srgbClr val="DADADA"/>
      </a:accent4>
      <a:accent5>
        <a:srgbClr val="AAE2CA"/>
      </a:accent5>
      <a:accent6>
        <a:srgbClr val="008AB9"/>
      </a:accent6>
      <a:hlink>
        <a:srgbClr val="336699"/>
      </a:hlink>
      <a:folHlink>
        <a:srgbClr val="B2B2B2"/>
      </a:folHlink>
    </a:clrScheme>
    <a:fontScheme name="Recommending A Strateg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lnDef>
  </a:objectDefaults>
  <a:extraClrSchemeLst>
    <a:extraClrScheme>
      <a:clrScheme name="Recommending A Strategy 1">
        <a:dk1>
          <a:srgbClr val="009999"/>
        </a:dk1>
        <a:lt1>
          <a:srgbClr val="FFFFFF"/>
        </a:lt1>
        <a:dk2>
          <a:srgbClr val="000066"/>
        </a:dk2>
        <a:lt2>
          <a:srgbClr val="339966"/>
        </a:lt2>
        <a:accent1>
          <a:srgbClr val="00CC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E2CA"/>
        </a:accent5>
        <a:accent6>
          <a:srgbClr val="008AB9"/>
        </a:accent6>
        <a:hlink>
          <a:srgbClr val="33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2">
        <a:dk1>
          <a:srgbClr val="000000"/>
        </a:dk1>
        <a:lt1>
          <a:srgbClr val="FFFFFF"/>
        </a:lt1>
        <a:dk2>
          <a:srgbClr val="009900"/>
        </a:dk2>
        <a:lt2>
          <a:srgbClr val="CC0000"/>
        </a:lt2>
        <a:accent1>
          <a:srgbClr val="CCCC00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2DB9"/>
        </a:accent6>
        <a:hlink>
          <a:srgbClr val="0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4">
        <a:dk1>
          <a:srgbClr val="333399"/>
        </a:dk1>
        <a:lt1>
          <a:srgbClr val="FFFFCC"/>
        </a:lt1>
        <a:dk2>
          <a:srgbClr val="000000"/>
        </a:dk2>
        <a:lt2>
          <a:srgbClr val="0000FF"/>
        </a:lt2>
        <a:accent1>
          <a:srgbClr val="800000"/>
        </a:accent1>
        <a:accent2>
          <a:srgbClr val="3366CC"/>
        </a:accent2>
        <a:accent3>
          <a:srgbClr val="AAAAAA"/>
        </a:accent3>
        <a:accent4>
          <a:srgbClr val="DADAAE"/>
        </a:accent4>
        <a:accent5>
          <a:srgbClr val="C0AAAA"/>
        </a:accent5>
        <a:accent6>
          <a:srgbClr val="2D5CB9"/>
        </a:accent6>
        <a:hlink>
          <a:srgbClr val="FF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5">
        <a:dk1>
          <a:srgbClr val="CC3300"/>
        </a:dk1>
        <a:lt1>
          <a:srgbClr val="FFFFCC"/>
        </a:lt1>
        <a:dk2>
          <a:srgbClr val="000000"/>
        </a:dk2>
        <a:lt2>
          <a:srgbClr val="CC6600"/>
        </a:lt2>
        <a:accent1>
          <a:srgbClr val="993300"/>
        </a:accent1>
        <a:accent2>
          <a:srgbClr val="808000"/>
        </a:accent2>
        <a:accent3>
          <a:srgbClr val="AAAAAA"/>
        </a:accent3>
        <a:accent4>
          <a:srgbClr val="DADAAE"/>
        </a:accent4>
        <a:accent5>
          <a:srgbClr val="CAADAA"/>
        </a:accent5>
        <a:accent6>
          <a:srgbClr val="7373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6">
        <a:dk1>
          <a:srgbClr val="66CCFF"/>
        </a:dk1>
        <a:lt1>
          <a:srgbClr val="CCECFF"/>
        </a:lt1>
        <a:dk2>
          <a:srgbClr val="000000"/>
        </a:dk2>
        <a:lt2>
          <a:srgbClr val="9999FF"/>
        </a:lt2>
        <a:accent1>
          <a:srgbClr val="FFFFFF"/>
        </a:accent1>
        <a:accent2>
          <a:srgbClr val="99CCFF"/>
        </a:accent2>
        <a:accent3>
          <a:srgbClr val="AAAAAA"/>
        </a:accent3>
        <a:accent4>
          <a:srgbClr val="AEC9DA"/>
        </a:accent4>
        <a:accent5>
          <a:srgbClr val="FFFFFF"/>
        </a:accent5>
        <a:accent6>
          <a:srgbClr val="8AB9E7"/>
        </a:accent6>
        <a:hlink>
          <a:srgbClr val="CCE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7">
        <a:dk1>
          <a:srgbClr val="993366"/>
        </a:dk1>
        <a:lt1>
          <a:srgbClr val="FFFFCC"/>
        </a:lt1>
        <a:dk2>
          <a:srgbClr val="333399"/>
        </a:dk2>
        <a:lt2>
          <a:srgbClr val="0066FF"/>
        </a:lt2>
        <a:accent1>
          <a:srgbClr val="6600FF"/>
        </a:accent1>
        <a:accent2>
          <a:srgbClr val="0099CC"/>
        </a:accent2>
        <a:accent3>
          <a:srgbClr val="ADADCA"/>
        </a:accent3>
        <a:accent4>
          <a:srgbClr val="DADAAE"/>
        </a:accent4>
        <a:accent5>
          <a:srgbClr val="B8AAFF"/>
        </a:accent5>
        <a:accent6>
          <a:srgbClr val="008AB9"/>
        </a:accent6>
        <a:hlink>
          <a:srgbClr val="66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8">
        <a:dk1>
          <a:srgbClr val="993366"/>
        </a:dk1>
        <a:lt1>
          <a:srgbClr val="EAEAEA"/>
        </a:lt1>
        <a:dk2>
          <a:srgbClr val="660066"/>
        </a:dk2>
        <a:lt2>
          <a:srgbClr val="CC0000"/>
        </a:lt2>
        <a:accent1>
          <a:srgbClr val="A50021"/>
        </a:accent1>
        <a:accent2>
          <a:srgbClr val="660033"/>
        </a:accent2>
        <a:accent3>
          <a:srgbClr val="B8AAB8"/>
        </a:accent3>
        <a:accent4>
          <a:srgbClr val="C8C8C8"/>
        </a:accent4>
        <a:accent5>
          <a:srgbClr val="CFAAAB"/>
        </a:accent5>
        <a:accent6>
          <a:srgbClr val="5C00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</TotalTime>
  <Words>3058</Words>
  <Application>Microsoft Macintosh PowerPoint</Application>
  <PresentationFormat>On-screen Show (16:9)</PresentationFormat>
  <Paragraphs>533</Paragraphs>
  <Slides>94</Slides>
  <Notes>94</Notes>
  <HiddenSlides>0</HiddenSlides>
  <MMClips>5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Office Theme</vt:lpstr>
      <vt:lpstr>Recommending A Strategy</vt:lpstr>
      <vt:lpstr>Casting a New Light on a Familiar Face: Light-Based Rendering in Tomb Raider</vt:lpstr>
      <vt:lpstr>Talking Points</vt:lpstr>
      <vt:lpstr>Where We Started</vt:lpstr>
      <vt:lpstr>Light Map Problems With Regards to TR 2013</vt:lpstr>
      <vt:lpstr>First Pass Deferred Lighting</vt:lpstr>
      <vt:lpstr>Selling the Team on Deferred</vt:lpstr>
      <vt:lpstr>Selling the Team (Cont’d)</vt:lpstr>
      <vt:lpstr>Results</vt:lpstr>
      <vt:lpstr>The Crystal Lighting System</vt:lpstr>
      <vt:lpstr>The Crystal Lighting System (Cont’d)</vt:lpstr>
      <vt:lpstr>Light Stages</vt:lpstr>
      <vt:lpstr>Intensity Variation</vt:lpstr>
      <vt:lpstr>Intensity Variation (Cont’d)</vt:lpstr>
      <vt:lpstr>Attenuation Curves</vt:lpstr>
      <vt:lpstr>Attenuation Curves (Cont’d)</vt:lpstr>
      <vt:lpstr>Shadowing</vt:lpstr>
      <vt:lpstr>Texture Projection Modulation</vt:lpstr>
      <vt:lpstr>Texture Modulation (Cont’d)</vt:lpstr>
      <vt:lpstr>Light Complexities</vt:lpstr>
      <vt:lpstr>Light Complexities (Cont’d)</vt:lpstr>
      <vt:lpstr>Light Complexities (Cont’d)</vt:lpstr>
      <vt:lpstr>Slide 22</vt:lpstr>
      <vt:lpstr>Slide 23</vt:lpstr>
      <vt:lpstr>Light Types</vt:lpstr>
      <vt:lpstr>Slide 25</vt:lpstr>
      <vt:lpstr>Light Types (Cont’d)</vt:lpstr>
      <vt:lpstr>Slide 27</vt:lpstr>
      <vt:lpstr>Light Types (Cont’d)</vt:lpstr>
      <vt:lpstr>Slide 29</vt:lpstr>
      <vt:lpstr>Light Types (Cont’d)</vt:lpstr>
      <vt:lpstr>Slide 31</vt:lpstr>
      <vt:lpstr>Crystal Dynamics Lighting System</vt:lpstr>
      <vt:lpstr>Other Lighting Contributors</vt:lpstr>
      <vt:lpstr>SSAO</vt:lpstr>
      <vt:lpstr>SSAO (Cont’d)</vt:lpstr>
      <vt:lpstr>SSAO (Cont’d)</vt:lpstr>
      <vt:lpstr>SSAO (Cont’d)</vt:lpstr>
      <vt:lpstr>SSAO (Cont’d)</vt:lpstr>
      <vt:lpstr>SSAO (Cont’d)</vt:lpstr>
      <vt:lpstr>SSAO (Cont’d)</vt:lpstr>
      <vt:lpstr>Light-Based FX</vt:lpstr>
      <vt:lpstr>Wet Lights</vt:lpstr>
      <vt:lpstr>Slide 43</vt:lpstr>
      <vt:lpstr>Slide 44</vt:lpstr>
      <vt:lpstr>Slide 45</vt:lpstr>
      <vt:lpstr>Wet Lights (Cont’d)</vt:lpstr>
      <vt:lpstr>Wet Lights (Cont’d)</vt:lpstr>
      <vt:lpstr>Wet Lights (Cont’d)</vt:lpstr>
      <vt:lpstr>Wet Lights (Cont’d)</vt:lpstr>
      <vt:lpstr>Wet Lights (Cont’d)</vt:lpstr>
      <vt:lpstr>Fire Lights</vt:lpstr>
      <vt:lpstr>Slide 52</vt:lpstr>
      <vt:lpstr>Slide 53</vt:lpstr>
      <vt:lpstr>Fire Lights (Cont’d)</vt:lpstr>
      <vt:lpstr>Fire Lights (Cont’d)</vt:lpstr>
      <vt:lpstr>Fire Lights (Cont’d)</vt:lpstr>
      <vt:lpstr>Fire Lights (Cont’d)</vt:lpstr>
      <vt:lpstr>Fire Lights (Cont’d)</vt:lpstr>
      <vt:lpstr>Fire Lights (Cont’d)</vt:lpstr>
      <vt:lpstr>Fire Lights (Cont’d)</vt:lpstr>
      <vt:lpstr>Slide 61</vt:lpstr>
      <vt:lpstr>Slide 62</vt:lpstr>
      <vt:lpstr>Fire Lights (Cont’d)</vt:lpstr>
      <vt:lpstr>Frame Breakdown</vt:lpstr>
      <vt:lpstr>Frame Breakdown (Cont’d)</vt:lpstr>
      <vt:lpstr>Frame Breakdown (Cont’d)</vt:lpstr>
      <vt:lpstr>Frame Breakdown (Cont’d)</vt:lpstr>
      <vt:lpstr>Frame Breakdown (Cont’d)</vt:lpstr>
      <vt:lpstr>Frame Breakdown (Cont’d)</vt:lpstr>
      <vt:lpstr>Frame Breakdown (Cont’d)</vt:lpstr>
      <vt:lpstr>Frame Breakdown (Cont’d)</vt:lpstr>
      <vt:lpstr>Frame Breakdown (Cont’d)</vt:lpstr>
      <vt:lpstr>Frame Breakdown (Cont’d)</vt:lpstr>
      <vt:lpstr>Frame Breakdown (Cont’d)</vt:lpstr>
      <vt:lpstr>Frame Breakdown (Cont’d)</vt:lpstr>
      <vt:lpstr>Frame Breakdown (Cont’d)</vt:lpstr>
      <vt:lpstr>Frame Breakdown (Cont’d)</vt:lpstr>
      <vt:lpstr>Frame Breakdown (Cont’d)</vt:lpstr>
      <vt:lpstr>Optimizations</vt:lpstr>
      <vt:lpstr>Optimizations (Cont’d)</vt:lpstr>
      <vt:lpstr>Optimizations (Cont’d)</vt:lpstr>
      <vt:lpstr>Optimizations (Cont’d)</vt:lpstr>
      <vt:lpstr>Slide 83</vt:lpstr>
      <vt:lpstr>Optimizations (Cont’d)</vt:lpstr>
      <vt:lpstr>Slide 85</vt:lpstr>
      <vt:lpstr>DX 11 Enhancements</vt:lpstr>
      <vt:lpstr>Slide 87</vt:lpstr>
      <vt:lpstr>Slide 88</vt:lpstr>
      <vt:lpstr>DX 11 Enhancements</vt:lpstr>
      <vt:lpstr>Slide 90</vt:lpstr>
      <vt:lpstr>Slide 91</vt:lpstr>
      <vt:lpstr>Looking Ahead</vt:lpstr>
      <vt:lpstr>Special Thanks</vt:lpstr>
      <vt:lpstr>End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Casting a New Light on a Familiar Face:</dc:title>
  <dc:creator>jlacroix</dc:creator>
  <cp:lastModifiedBy>Jason Lacroix</cp:lastModifiedBy>
  <cp:revision>241</cp:revision>
  <dcterms:created xsi:type="dcterms:W3CDTF">2013-04-05T20:08:09Z</dcterms:created>
  <dcterms:modified xsi:type="dcterms:W3CDTF">2013-04-05T20:14:30Z</dcterms:modified>
</cp:coreProperties>
</file>